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1" r:id="rId2"/>
    <p:sldId id="352" r:id="rId3"/>
    <p:sldId id="354" r:id="rId4"/>
    <p:sldId id="355" r:id="rId5"/>
    <p:sldId id="357" r:id="rId6"/>
    <p:sldId id="358" r:id="rId7"/>
    <p:sldId id="359" r:id="rId8"/>
    <p:sldId id="360" r:id="rId9"/>
    <p:sldId id="361" r:id="rId10"/>
    <p:sldId id="362" r:id="rId11"/>
    <p:sldId id="363" r:id="rId12"/>
    <p:sldId id="364" r:id="rId13"/>
    <p:sldId id="365" r:id="rId14"/>
    <p:sldId id="366" r:id="rId15"/>
    <p:sldId id="368" r:id="rId16"/>
    <p:sldId id="367" r:id="rId17"/>
    <p:sldId id="371" r:id="rId18"/>
    <p:sldId id="369" r:id="rId19"/>
    <p:sldId id="370" r:id="rId20"/>
    <p:sldId id="319" r:id="rId2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cedyrektor116" initials="W" lastIdx="0" clrIdx="0">
    <p:extLst>
      <p:ext uri="{19B8F6BF-5375-455C-9EA6-DF929625EA0E}">
        <p15:presenceInfo xmlns:p15="http://schemas.microsoft.com/office/powerpoint/2012/main" userId="Wicedyrektor116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0066"/>
    <a:srgbClr val="0033CC"/>
    <a:srgbClr val="0000FF"/>
    <a:srgbClr val="FF6600"/>
    <a:srgbClr val="0066FF"/>
    <a:srgbClr val="0099FF"/>
    <a:srgbClr val="0099CC"/>
    <a:srgbClr val="9966FF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33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9F0CD-A7A5-4B02-85DC-DF1551C525D5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C3383-F3C5-4AA3-A84C-82F81FDB6BF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9697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Click="0" advTm="4000">
        <p15:prstTrans prst="wind"/>
      </p:transition>
    </mc:Choice>
    <mc:Fallback xmlns=""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9F0CD-A7A5-4B02-85DC-DF1551C525D5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C3383-F3C5-4AA3-A84C-82F81FDB6BF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0890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Click="0" advTm="4000">
        <p15:prstTrans prst="wind"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9F0CD-A7A5-4B02-85DC-DF1551C525D5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C3383-F3C5-4AA3-A84C-82F81FDB6BF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8179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Click="0" advTm="4000">
        <p15:prstTrans prst="wind"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9F0CD-A7A5-4B02-85DC-DF1551C525D5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C3383-F3C5-4AA3-A84C-82F81FDB6BF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36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Click="0" advTm="4000">
        <p15:prstTrans prst="wind"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9F0CD-A7A5-4B02-85DC-DF1551C525D5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C3383-F3C5-4AA3-A84C-82F81FDB6BF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0705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Click="0" advTm="4000">
        <p15:prstTrans prst="wind"/>
      </p:transition>
    </mc:Choice>
    <mc:Fallback xmlns=""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9F0CD-A7A5-4B02-85DC-DF1551C525D5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C3383-F3C5-4AA3-A84C-82F81FDB6BF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3943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Click="0" advTm="4000">
        <p15:prstTrans prst="wind"/>
      </p:transition>
    </mc:Choice>
    <mc:Fallback xmlns=""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9F0CD-A7A5-4B02-85DC-DF1551C525D5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C3383-F3C5-4AA3-A84C-82F81FDB6BF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3950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Click="0" advTm="4000">
        <p15:prstTrans prst="wind"/>
      </p:transition>
    </mc:Choice>
    <mc:Fallback xmlns=""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9F0CD-A7A5-4B02-85DC-DF1551C525D5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C3383-F3C5-4AA3-A84C-82F81FDB6BF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8235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Click="0" advTm="4000">
        <p15:prstTrans prst="wind"/>
      </p:transition>
    </mc:Choice>
    <mc:Fallback xmlns=""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9F0CD-A7A5-4B02-85DC-DF1551C525D5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C3383-F3C5-4AA3-A84C-82F81FDB6BF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2095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Click="0" advTm="4000">
        <p15:prstTrans prst="wind"/>
      </p:transition>
    </mc:Choice>
    <mc:Fallback xmlns=""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9F0CD-A7A5-4B02-85DC-DF1551C525D5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C3383-F3C5-4AA3-A84C-82F81FDB6BF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6564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Click="0" advTm="4000">
        <p15:prstTrans prst="wind"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9F0CD-A7A5-4B02-85DC-DF1551C525D5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C3383-F3C5-4AA3-A84C-82F81FDB6BF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69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Click="0" advTm="4000">
        <p15:prstTrans prst="wind"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9F0CD-A7A5-4B02-85DC-DF1551C525D5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C3383-F3C5-4AA3-A84C-82F81FDB6BF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8136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Click="0" advTm="4000">
        <p15:prstTrans prst="wind"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822" y="133865"/>
            <a:ext cx="9959546" cy="6639698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00" y="72861"/>
            <a:ext cx="10249843" cy="6712278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795867" y="381000"/>
            <a:ext cx="103175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100" b="1" dirty="0" smtClean="0">
                <a:solidFill>
                  <a:srgbClr val="0000FF"/>
                </a:solidFill>
                <a:latin typeface="Segoe Script" panose="030B0504020000000003" pitchFamily="66" charset="0"/>
              </a:rPr>
              <a:t>Zespół Szkół Gospodarczych im. Mikołaja </a:t>
            </a:r>
            <a:r>
              <a:rPr lang="pl-PL" sz="2100" b="1" dirty="0" err="1" smtClean="0">
                <a:solidFill>
                  <a:srgbClr val="0000FF"/>
                </a:solidFill>
                <a:latin typeface="Segoe Script" panose="030B0504020000000003" pitchFamily="66" charset="0"/>
              </a:rPr>
              <a:t>Spytka</a:t>
            </a:r>
            <a:r>
              <a:rPr lang="pl-PL" sz="2100" b="1" dirty="0" smtClean="0">
                <a:solidFill>
                  <a:srgbClr val="0000FF"/>
                </a:solidFill>
                <a:latin typeface="Segoe Script" panose="030B0504020000000003" pitchFamily="66" charset="0"/>
              </a:rPr>
              <a:t>-Ligęzy w Rzeszowie</a:t>
            </a:r>
          </a:p>
        </p:txBody>
      </p:sp>
    </p:spTree>
    <p:extLst>
      <p:ext uri="{BB962C8B-B14F-4D97-AF65-F5344CB8AC3E}">
        <p14:creationId xmlns:p14="http://schemas.microsoft.com/office/powerpoint/2010/main" val="3434711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Click="0" advTm="4000">
        <p15:prstTrans prst="wind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755375" y="367748"/>
            <a:ext cx="1063487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pl-PL" altLang="pl-PL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Absolwent może podejmować pracę</a:t>
            </a:r>
          </a:p>
          <a:p>
            <a:pPr>
              <a:buClrTx/>
              <a:buFontTx/>
              <a:buNone/>
            </a:pPr>
            <a:endParaRPr lang="pl-PL" altLang="pl-PL" sz="1000" dirty="0">
              <a:solidFill>
                <a:schemeClr val="accent4">
                  <a:lumMod val="40000"/>
                  <a:lumOff val="60000"/>
                </a:schemeClr>
              </a:solidFill>
              <a:latin typeface="Segoe Print" panose="02000600000000000000" pitchFamily="2" charset="0"/>
            </a:endParaRPr>
          </a:p>
          <a:p>
            <a:pPr marL="457200" indent="-457200">
              <a:lnSpc>
                <a:spcPct val="15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pl-PL" altLang="pl-PL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w zakładach przemysłu odzieżowego</a:t>
            </a:r>
          </a:p>
          <a:p>
            <a:pPr marL="457200" indent="-457200">
              <a:lnSpc>
                <a:spcPct val="15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pl-PL" altLang="pl-PL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laboratoriach </a:t>
            </a:r>
            <a:r>
              <a:rPr lang="pl-PL" altLang="pl-PL" sz="28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odzieżowych, wzorcowniach </a:t>
            </a:r>
            <a:endParaRPr lang="pl-PL" altLang="pl-PL" sz="2800" dirty="0">
              <a:solidFill>
                <a:schemeClr val="accent4">
                  <a:lumMod val="40000"/>
                  <a:lumOff val="60000"/>
                </a:schemeClr>
              </a:solidFill>
              <a:latin typeface="Segoe Print" panose="02000600000000000000" pitchFamily="2" charset="0"/>
            </a:endParaRPr>
          </a:p>
          <a:p>
            <a:pPr marL="457200" indent="-457200">
              <a:lnSpc>
                <a:spcPct val="15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pl-PL" altLang="pl-PL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działach przygotowania produkcji </a:t>
            </a:r>
          </a:p>
          <a:p>
            <a:pPr marL="457200" indent="-457200">
              <a:lnSpc>
                <a:spcPct val="15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pl-PL" altLang="pl-PL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krojowniach i szwalniach </a:t>
            </a:r>
          </a:p>
          <a:p>
            <a:pPr marL="457200" indent="-457200">
              <a:lnSpc>
                <a:spcPct val="15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pl-PL" altLang="pl-PL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działach kontroli jakości </a:t>
            </a:r>
          </a:p>
          <a:p>
            <a:pPr marL="457200" indent="-457200">
              <a:lnSpc>
                <a:spcPct val="15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pl-PL" altLang="pl-PL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zakładach </a:t>
            </a:r>
            <a:r>
              <a:rPr lang="pl-PL" altLang="pl-PL" sz="28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usługowych</a:t>
            </a:r>
            <a:r>
              <a:rPr lang="pl-PL" altLang="pl-PL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 </a:t>
            </a:r>
            <a:r>
              <a:rPr lang="pl-PL" altLang="pl-PL" sz="28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lub </a:t>
            </a:r>
            <a:r>
              <a:rPr lang="pl-PL" altLang="pl-PL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prowadzić własny zakład wytwórczy lub usługowy</a:t>
            </a:r>
          </a:p>
        </p:txBody>
      </p:sp>
    </p:spTree>
    <p:extLst>
      <p:ext uri="{BB962C8B-B14F-4D97-AF65-F5344CB8AC3E}">
        <p14:creationId xmlns:p14="http://schemas.microsoft.com/office/powerpoint/2010/main" val="2529754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Click="0" advTm="4000">
        <p15:prstTrans prst="wind"/>
      </p:transition>
    </mc:Choice>
    <mc:Fallback xmlns="">
      <p:transition spd="slow" advClick="0"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347869" y="437322"/>
            <a:ext cx="11310731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Technik </a:t>
            </a:r>
            <a:r>
              <a:rPr lang="pl-PL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o</a:t>
            </a:r>
            <a:r>
              <a:rPr lang="pl-PL" sz="36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rganizacji turystyki</a:t>
            </a:r>
            <a:endParaRPr lang="pl-PL" sz="4600" b="1" dirty="0">
              <a:solidFill>
                <a:schemeClr val="accent4">
                  <a:lumMod val="40000"/>
                  <a:lumOff val="60000"/>
                </a:schemeClr>
              </a:solidFill>
              <a:latin typeface="Segoe Print" panose="02000600000000000000" pitchFamily="2" charset="0"/>
            </a:endParaRPr>
          </a:p>
          <a:p>
            <a:endParaRPr lang="pl-PL" sz="1200" b="1" dirty="0" smtClean="0">
              <a:solidFill>
                <a:schemeClr val="accent4">
                  <a:lumMod val="40000"/>
                  <a:lumOff val="60000"/>
                </a:schemeClr>
              </a:solidFill>
              <a:latin typeface="Segoe Print" panose="020006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pl-PL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Kwalifikacje:</a:t>
            </a:r>
          </a:p>
          <a:p>
            <a:pPr>
              <a:lnSpc>
                <a:spcPct val="150000"/>
              </a:lnSpc>
            </a:pPr>
            <a:r>
              <a:rPr lang="pl-PL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HGT.07</a:t>
            </a:r>
            <a:r>
              <a:rPr lang="pl-PL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 </a:t>
            </a:r>
            <a:r>
              <a:rPr lang="pl-PL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– </a:t>
            </a:r>
            <a:r>
              <a:rPr lang="pl-PL" sz="3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Przygotowanie </a:t>
            </a:r>
            <a:r>
              <a:rPr lang="pl-PL" sz="3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imprez i </a:t>
            </a:r>
            <a:r>
              <a:rPr lang="pl-PL" sz="3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usług turystycznych</a:t>
            </a:r>
            <a:endParaRPr lang="pl-PL" sz="3000" b="1" dirty="0" smtClean="0">
              <a:solidFill>
                <a:schemeClr val="accent4">
                  <a:lumMod val="40000"/>
                  <a:lumOff val="60000"/>
                </a:schemeClr>
              </a:solidFill>
              <a:latin typeface="Segoe Print" panose="020006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pl-PL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HGT.08</a:t>
            </a:r>
            <a:r>
              <a:rPr lang="pl-PL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 </a:t>
            </a:r>
            <a:r>
              <a:rPr lang="pl-PL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– </a:t>
            </a:r>
            <a:r>
              <a:rPr lang="pl-PL" sz="3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Obsługa klienta oraz rozliczanie imprez i 			usług turystycznych</a:t>
            </a:r>
            <a:endParaRPr lang="pl-PL" sz="3000" b="1" dirty="0">
              <a:solidFill>
                <a:schemeClr val="accent4">
                  <a:lumMod val="40000"/>
                  <a:lumOff val="60000"/>
                </a:schemeClr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Picture 4" descr="https://t4.ftcdn.net/jpg/00/88/06/71/240_F_88067128_Y336OYQoAPEecVNHYf6sv5WUyMKghhL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891" y="3936610"/>
            <a:ext cx="3703840" cy="24830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683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Click="0" advTm="4000">
        <p15:prstTrans prst="wind"/>
      </p:transition>
    </mc:Choice>
    <mc:Fallback xmlns="">
      <p:transition spd="slow" advClick="0" advTm="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10691" y="491174"/>
            <a:ext cx="1139024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pl-PL" altLang="pl-PL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Absolwent może podejmować pracę</a:t>
            </a:r>
          </a:p>
          <a:p>
            <a:pPr>
              <a:buClrTx/>
              <a:buFontTx/>
              <a:buNone/>
            </a:pPr>
            <a:endParaRPr lang="pl-PL" altLang="pl-PL" dirty="0">
              <a:solidFill>
                <a:schemeClr val="accent4">
                  <a:lumMod val="40000"/>
                  <a:lumOff val="60000"/>
                </a:schemeClr>
              </a:solidFill>
              <a:latin typeface="Segoe Print" panose="02000600000000000000" pitchFamily="2" charset="0"/>
            </a:endParaRPr>
          </a:p>
          <a:p>
            <a:pPr marL="457200" indent="-457200">
              <a:lnSpc>
                <a:spcPct val="15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pl-PL" altLang="pl-PL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w biurach i agencjach turystycznych, </a:t>
            </a:r>
            <a:r>
              <a:rPr lang="pl-PL" altLang="pl-PL" sz="3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ośrodkach </a:t>
            </a:r>
            <a:r>
              <a:rPr lang="pl-PL" altLang="pl-PL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informacji turystycznej </a:t>
            </a:r>
          </a:p>
          <a:p>
            <a:pPr marL="457200" indent="-457200">
              <a:lnSpc>
                <a:spcPct val="15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pl-PL" altLang="pl-PL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organach administracji samorządowej zajmujących się organizacją i promocją turystyki, </a:t>
            </a:r>
          </a:p>
          <a:p>
            <a:pPr marL="457200" indent="-457200">
              <a:lnSpc>
                <a:spcPct val="15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pl-PL" altLang="pl-PL" sz="3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może </a:t>
            </a:r>
            <a:r>
              <a:rPr lang="pl-PL" altLang="pl-PL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prowadzić własne biuro podroży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60578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Click="0" advTm="4000">
        <p15:prstTrans prst="wind"/>
      </p:transition>
    </mc:Choice>
    <mc:Fallback xmlns="">
      <p:transition spd="slow" advClick="0" advTm="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86409" y="586409"/>
            <a:ext cx="8557591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Branżowa Szkoła I Stopnia</a:t>
            </a:r>
          </a:p>
          <a:p>
            <a:r>
              <a:rPr lang="pl-PL" sz="1100" dirty="0">
                <a:solidFill>
                  <a:schemeClr val="bg1"/>
                </a:solidFill>
                <a:latin typeface="Segoe Print" panose="02000600000000000000" pitchFamily="2" charset="0"/>
              </a:rPr>
              <a:t>	</a:t>
            </a:r>
          </a:p>
          <a:p>
            <a:r>
              <a:rPr lang="pl-PL" sz="1100" dirty="0">
                <a:solidFill>
                  <a:schemeClr val="bg1"/>
                </a:solidFill>
                <a:latin typeface="Segoe Print" panose="02000600000000000000" pitchFamily="2" charset="0"/>
              </a:rPr>
              <a:t>		</a:t>
            </a:r>
            <a:endParaRPr lang="pl-PL" sz="1100" dirty="0" smtClean="0">
              <a:solidFill>
                <a:schemeClr val="bg1"/>
              </a:solidFill>
              <a:latin typeface="Segoe Print" panose="02000600000000000000" pitchFamily="2" charset="0"/>
            </a:endParaRPr>
          </a:p>
          <a:p>
            <a:r>
              <a:rPr lang="pl-PL" sz="1100" b="1" dirty="0">
                <a:solidFill>
                  <a:schemeClr val="bg1"/>
                </a:solidFill>
                <a:latin typeface="Segoe Print" panose="02000600000000000000" pitchFamily="2" charset="0"/>
              </a:rPr>
              <a:t>	</a:t>
            </a:r>
            <a:r>
              <a:rPr lang="pl-PL" sz="1100" b="1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	</a:t>
            </a:r>
            <a:r>
              <a:rPr lang="pl-PL" sz="26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Kucharz</a:t>
            </a:r>
            <a:endParaRPr lang="pl-PL" sz="2600" b="1" dirty="0">
              <a:solidFill>
                <a:schemeClr val="accent4">
                  <a:lumMod val="40000"/>
                  <a:lumOff val="60000"/>
                </a:schemeClr>
              </a:solidFill>
              <a:latin typeface="Segoe Print" panose="02000600000000000000" pitchFamily="2" charset="0"/>
            </a:endParaRPr>
          </a:p>
          <a:p>
            <a:endParaRPr lang="pl-PL" sz="2600" b="1" dirty="0">
              <a:solidFill>
                <a:schemeClr val="accent4">
                  <a:lumMod val="40000"/>
                  <a:lumOff val="60000"/>
                </a:schemeClr>
              </a:solidFill>
              <a:latin typeface="Segoe Print" panose="02000600000000000000" pitchFamily="2" charset="0"/>
            </a:endParaRPr>
          </a:p>
          <a:p>
            <a:r>
              <a:rPr lang="pl-PL" sz="2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		Cukiernik</a:t>
            </a:r>
          </a:p>
          <a:p>
            <a:endParaRPr lang="pl-PL" sz="2600" b="1" dirty="0">
              <a:solidFill>
                <a:schemeClr val="accent4">
                  <a:lumMod val="40000"/>
                  <a:lumOff val="60000"/>
                </a:schemeClr>
              </a:solidFill>
              <a:latin typeface="Segoe Print" panose="02000600000000000000" pitchFamily="2" charset="0"/>
            </a:endParaRPr>
          </a:p>
          <a:p>
            <a:r>
              <a:rPr lang="pl-PL" sz="2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		</a:t>
            </a:r>
            <a:r>
              <a:rPr lang="pl-PL" sz="26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Kelner</a:t>
            </a:r>
          </a:p>
          <a:p>
            <a:endParaRPr lang="pl-PL" sz="2600" b="1" dirty="0">
              <a:solidFill>
                <a:schemeClr val="accent4">
                  <a:lumMod val="40000"/>
                  <a:lumOff val="60000"/>
                </a:schemeClr>
              </a:solidFill>
              <a:latin typeface="Segoe Print" panose="02000600000000000000" pitchFamily="2" charset="0"/>
            </a:endParaRPr>
          </a:p>
          <a:p>
            <a:endParaRPr lang="pl-PL" sz="2600" b="1" dirty="0" smtClean="0">
              <a:solidFill>
                <a:schemeClr val="accent4">
                  <a:lumMod val="40000"/>
                  <a:lumOff val="60000"/>
                </a:schemeClr>
              </a:solidFill>
              <a:latin typeface="Segoe Print" panose="02000600000000000000" pitchFamily="2" charset="0"/>
            </a:endParaRPr>
          </a:p>
          <a:p>
            <a:endParaRPr lang="pl-PL" sz="2600" b="1" dirty="0">
              <a:solidFill>
                <a:schemeClr val="accent4">
                  <a:lumMod val="40000"/>
                  <a:lumOff val="60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Elipsa 2"/>
          <p:cNvSpPr/>
          <p:nvPr/>
        </p:nvSpPr>
        <p:spPr>
          <a:xfrm>
            <a:off x="1485956" y="1510026"/>
            <a:ext cx="729431" cy="646043"/>
          </a:xfrm>
          <a:prstGeom prst="ellipse">
            <a:avLst/>
          </a:prstGeom>
          <a:solidFill>
            <a:srgbClr val="00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Elipsa 3"/>
          <p:cNvSpPr/>
          <p:nvPr/>
        </p:nvSpPr>
        <p:spPr>
          <a:xfrm>
            <a:off x="1513681" y="2287286"/>
            <a:ext cx="729431" cy="616226"/>
          </a:xfrm>
          <a:prstGeom prst="ellipse">
            <a:avLst/>
          </a:prstGeom>
          <a:solidFill>
            <a:srgbClr val="99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Elipsa 4"/>
          <p:cNvSpPr/>
          <p:nvPr/>
        </p:nvSpPr>
        <p:spPr>
          <a:xfrm>
            <a:off x="1569133" y="3076786"/>
            <a:ext cx="673979" cy="602993"/>
          </a:xfrm>
          <a:prstGeom prst="ellipse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133" y="3948153"/>
            <a:ext cx="688908" cy="615749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2452255" y="4071459"/>
            <a:ext cx="21280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Krawiec</a:t>
            </a:r>
            <a:endParaRPr lang="pl-PL" sz="2600" b="1" dirty="0">
              <a:solidFill>
                <a:schemeClr val="accent4">
                  <a:lumMod val="40000"/>
                  <a:lumOff val="60000"/>
                </a:schemeClr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829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Click="0" advTm="4000">
        <p15:prstTrans prst="wind"/>
      </p:transition>
    </mc:Choice>
    <mc:Fallback xmlns="">
      <p:transition spd="slow" advClick="0" advTm="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725557" y="457200"/>
            <a:ext cx="10455965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46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Segoe Print" panose="02000600000000000000" pitchFamily="2" charset="0"/>
            </a:endParaRPr>
          </a:p>
          <a:p>
            <a:pPr algn="ctr"/>
            <a:r>
              <a:rPr lang="pl-PL" sz="4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Kucharz</a:t>
            </a:r>
          </a:p>
          <a:p>
            <a:endParaRPr lang="pl-PL" sz="3600" b="1" dirty="0">
              <a:solidFill>
                <a:schemeClr val="accent4">
                  <a:lumMod val="60000"/>
                  <a:lumOff val="40000"/>
                </a:schemeClr>
              </a:solidFill>
              <a:latin typeface="Segoe Print" panose="02000600000000000000" pitchFamily="2" charset="0"/>
            </a:endParaRPr>
          </a:p>
          <a:p>
            <a:endParaRPr lang="pl-PL" sz="1200" b="1" dirty="0">
              <a:solidFill>
                <a:schemeClr val="accent4">
                  <a:lumMod val="60000"/>
                  <a:lumOff val="40000"/>
                </a:schemeClr>
              </a:solidFill>
              <a:latin typeface="Segoe Print" panose="020006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pl-PL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Kwalifikacja:</a:t>
            </a:r>
          </a:p>
          <a:p>
            <a:pPr>
              <a:lnSpc>
                <a:spcPct val="150000"/>
              </a:lnSpc>
            </a:pPr>
            <a:r>
              <a:rPr lang="pl-PL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HGT.02 </a:t>
            </a:r>
            <a:r>
              <a:rPr lang="pl-PL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– </a:t>
            </a:r>
            <a:r>
              <a:rPr lang="pl-PL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Przygotowanie i wydawanie dań</a:t>
            </a:r>
            <a:endParaRPr lang="pl-PL" sz="36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Segoe Print" panose="02000600000000000000" pitchFamily="2" charset="0"/>
            </a:endParaRPr>
          </a:p>
          <a:p>
            <a:endParaRPr lang="pl-PL" sz="3600" b="1" dirty="0">
              <a:solidFill>
                <a:schemeClr val="accent4">
                  <a:lumMod val="60000"/>
                  <a:lumOff val="40000"/>
                </a:schemeClr>
              </a:solidFill>
              <a:latin typeface="Segoe Print" panose="02000600000000000000" pitchFamily="2" charset="0"/>
            </a:endParaRPr>
          </a:p>
          <a:p>
            <a:endParaRPr lang="pl-PL" sz="36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Segoe Print" panose="02000600000000000000" pitchFamily="2" charset="0"/>
            </a:endParaRPr>
          </a:p>
          <a:p>
            <a:endParaRPr lang="pl-PL" sz="3600" b="1" dirty="0">
              <a:solidFill>
                <a:schemeClr val="accent4">
                  <a:lumMod val="60000"/>
                  <a:lumOff val="40000"/>
                </a:schemeClr>
              </a:solidFill>
              <a:latin typeface="Segoe Print" panose="02000600000000000000" pitchFamily="2" charset="0"/>
            </a:endParaRPr>
          </a:p>
        </p:txBody>
      </p:sp>
      <p:pic>
        <p:nvPicPr>
          <p:cNvPr id="3074" name="Picture 2" descr="https://image.shutterstock.com/image-photo/chef-cooking-food-kitchen-restaurant-260nw-5622196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02" y="4430685"/>
            <a:ext cx="2920488" cy="20967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1854" y="457200"/>
            <a:ext cx="3802544" cy="2537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4944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Click="0" advTm="4000">
        <p15:prstTrans prst="wind"/>
      </p:transition>
    </mc:Choice>
    <mc:Fallback xmlns="">
      <p:transition spd="slow" advClick="0" advTm="4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27383" y="437322"/>
            <a:ext cx="1148963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pl-PL" altLang="pl-PL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Absolwent może podejmować pracę</a:t>
            </a:r>
          </a:p>
          <a:p>
            <a:pPr>
              <a:buClrTx/>
              <a:buFontTx/>
              <a:buNone/>
            </a:pPr>
            <a:endParaRPr lang="pl-PL" altLang="pl-PL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pl-PL" altLang="pl-PL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w </a:t>
            </a:r>
            <a:r>
              <a:rPr lang="pl-PL" altLang="pl-PL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podmiotach gospodarczych zajmujących się prowadzeniem działalności gastronomicznej np. hotele, restauracje, kawiarnie, bary, pensjonaty, promy, statki pasażerskie i obiektach żywienia zbiorowego np. stołówki, </a:t>
            </a:r>
          </a:p>
          <a:p>
            <a:pPr marL="457200" indent="-457200">
              <a:lnSpc>
                <a:spcPct val="15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pl-PL" altLang="pl-PL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instytucjach zajmujących się obrotem </a:t>
            </a:r>
            <a:r>
              <a:rPr lang="pl-PL" altLang="pl-PL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żywnością</a:t>
            </a:r>
            <a:endParaRPr lang="pl-PL" altLang="pl-PL" sz="2800" dirty="0">
              <a:solidFill>
                <a:schemeClr val="accent4">
                  <a:lumMod val="60000"/>
                  <a:lumOff val="40000"/>
                </a:schemeClr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064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Click="0" advTm="4000">
        <p15:prstTrans prst="wind"/>
      </p:transition>
    </mc:Choice>
    <mc:Fallback xmlns="">
      <p:transition spd="slow" advClick="0" advTm="4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25557" y="715616"/>
            <a:ext cx="10694504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Cukiernik</a:t>
            </a:r>
            <a:endParaRPr lang="pl-PL" sz="4600" b="1" dirty="0">
              <a:solidFill>
                <a:schemeClr val="accent4">
                  <a:lumMod val="60000"/>
                  <a:lumOff val="40000"/>
                </a:schemeClr>
              </a:solidFill>
              <a:latin typeface="Segoe Print" panose="02000600000000000000" pitchFamily="2" charset="0"/>
            </a:endParaRPr>
          </a:p>
          <a:p>
            <a:endParaRPr lang="pl-PL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Segoe Print" panose="02000600000000000000" pitchFamily="2" charset="0"/>
            </a:endParaRPr>
          </a:p>
          <a:p>
            <a:endParaRPr lang="pl-PL" b="1" dirty="0">
              <a:solidFill>
                <a:schemeClr val="accent4">
                  <a:lumMod val="60000"/>
                  <a:lumOff val="40000"/>
                </a:schemeClr>
              </a:solidFill>
              <a:latin typeface="Segoe Print" panose="02000600000000000000" pitchFamily="2" charset="0"/>
            </a:endParaRPr>
          </a:p>
          <a:p>
            <a:endParaRPr lang="pl-PL" sz="3200" b="1" dirty="0">
              <a:solidFill>
                <a:schemeClr val="accent4">
                  <a:lumMod val="60000"/>
                  <a:lumOff val="40000"/>
                </a:schemeClr>
              </a:solidFill>
              <a:latin typeface="Segoe Print" panose="02000600000000000000" pitchFamily="2" charset="0"/>
            </a:endParaRPr>
          </a:p>
          <a:p>
            <a:endParaRPr lang="pl-PL" sz="800" b="1" dirty="0">
              <a:solidFill>
                <a:schemeClr val="accent4">
                  <a:lumMod val="60000"/>
                  <a:lumOff val="40000"/>
                </a:schemeClr>
              </a:solidFill>
              <a:latin typeface="Segoe Print" panose="020006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pl-PL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Kwalifikacja:</a:t>
            </a:r>
          </a:p>
          <a:p>
            <a:pPr>
              <a:lnSpc>
                <a:spcPct val="150000"/>
              </a:lnSpc>
            </a:pPr>
            <a:r>
              <a:rPr lang="pl-PL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SPC.01 </a:t>
            </a:r>
            <a:r>
              <a:rPr lang="pl-PL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– </a:t>
            </a:r>
            <a:r>
              <a:rPr lang="pl-PL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Produkcja wyrobów cukierniczych</a:t>
            </a:r>
            <a:endParaRPr lang="pl-PL" sz="3600" b="1" dirty="0">
              <a:solidFill>
                <a:schemeClr val="accent4">
                  <a:lumMod val="60000"/>
                  <a:lumOff val="40000"/>
                </a:schemeClr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Picture 16" descr="Pastry cook prepares a ca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85" y="4407738"/>
            <a:ext cx="2818891" cy="2188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4537" y="561238"/>
            <a:ext cx="3483033" cy="1960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951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Click="0" advTm="4000">
        <p15:prstTrans prst="wind"/>
      </p:transition>
    </mc:Choice>
    <mc:Fallback xmlns="">
      <p:transition spd="slow" advClick="0" advTm="4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26773" y="586409"/>
            <a:ext cx="10893287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pl-PL" altLang="pl-PL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Absolwent może podejmować pracę</a:t>
            </a:r>
          </a:p>
          <a:p>
            <a:pPr>
              <a:buClrTx/>
              <a:buFontTx/>
              <a:buNone/>
            </a:pPr>
            <a:endParaRPr lang="pl-PL" altLang="pl-PL" dirty="0" smtClean="0">
              <a:solidFill>
                <a:schemeClr val="accent4">
                  <a:lumMod val="40000"/>
                  <a:lumOff val="60000"/>
                </a:schemeClr>
              </a:solidFill>
              <a:latin typeface="Segoe Print" panose="02000600000000000000" pitchFamily="2" charset="0"/>
            </a:endParaRPr>
          </a:p>
          <a:p>
            <a:pPr>
              <a:buClrTx/>
              <a:buFontTx/>
              <a:buNone/>
            </a:pPr>
            <a:endParaRPr lang="pl-PL" altLang="pl-PL" dirty="0" smtClean="0">
              <a:solidFill>
                <a:schemeClr val="accent4">
                  <a:lumMod val="40000"/>
                  <a:lumOff val="60000"/>
                </a:schemeClr>
              </a:solidFill>
              <a:latin typeface="Segoe Print" panose="02000600000000000000" pitchFamily="2" charset="0"/>
            </a:endParaRPr>
          </a:p>
          <a:p>
            <a:pPr>
              <a:buClrTx/>
              <a:buFontTx/>
              <a:buNone/>
            </a:pPr>
            <a:endParaRPr lang="pl-PL" altLang="pl-PL" dirty="0">
              <a:solidFill>
                <a:schemeClr val="accent4">
                  <a:lumMod val="40000"/>
                  <a:lumOff val="60000"/>
                </a:schemeClr>
              </a:solidFill>
              <a:latin typeface="Segoe Print" panose="02000600000000000000" pitchFamily="2" charset="0"/>
            </a:endParaRPr>
          </a:p>
          <a:p>
            <a:pPr marL="457200" indent="-457200">
              <a:lnSpc>
                <a:spcPct val="15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pl-PL" altLang="pl-PL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w ciastkarniach</a:t>
            </a:r>
            <a:r>
              <a:rPr lang="pl-PL" altLang="pl-PL" sz="28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, cukierniach</a:t>
            </a:r>
            <a:endParaRPr lang="pl-PL" altLang="pl-PL" sz="2800" dirty="0">
              <a:solidFill>
                <a:schemeClr val="accent4">
                  <a:lumMod val="40000"/>
                  <a:lumOff val="60000"/>
                </a:schemeClr>
              </a:solidFill>
              <a:latin typeface="Segoe Print" panose="02000600000000000000" pitchFamily="2" charset="0"/>
            </a:endParaRPr>
          </a:p>
          <a:p>
            <a:pPr marL="457200" indent="-457200">
              <a:lnSpc>
                <a:spcPct val="15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pl-PL" altLang="pl-PL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zakładach przemysłu cukierniczego</a:t>
            </a:r>
          </a:p>
          <a:p>
            <a:pPr marL="457200" indent="-457200">
              <a:lnSpc>
                <a:spcPct val="15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pl-PL" altLang="pl-PL" sz="28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może </a:t>
            </a:r>
            <a:r>
              <a:rPr lang="pl-PL" altLang="pl-PL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także podejmować działalność gospodarczą na własny </a:t>
            </a:r>
            <a:r>
              <a:rPr lang="pl-PL" altLang="pl-PL" sz="28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rachunek</a:t>
            </a:r>
            <a:endParaRPr lang="pl-PL" altLang="pl-PL" dirty="0">
              <a:solidFill>
                <a:schemeClr val="accent4">
                  <a:lumMod val="40000"/>
                  <a:lumOff val="60000"/>
                </a:schemeClr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Picture 10" descr="Wypieki, SÅodycz, Macarons, Cias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810" y="1371600"/>
            <a:ext cx="3195196" cy="17986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91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Click="0" advTm="4000">
        <p15:prstTrans prst="wind"/>
      </p:transition>
    </mc:Choice>
    <mc:Fallback xmlns="">
      <p:transition spd="slow" advClick="0" advTm="4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65921" y="467139"/>
            <a:ext cx="10863469" cy="5524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Krawiec</a:t>
            </a:r>
            <a:endParaRPr lang="pl-PL" sz="4600" b="1" dirty="0">
              <a:solidFill>
                <a:schemeClr val="accent4">
                  <a:lumMod val="60000"/>
                  <a:lumOff val="40000"/>
                </a:schemeClr>
              </a:solidFill>
              <a:latin typeface="Segoe Print" panose="02000600000000000000" pitchFamily="2" charset="0"/>
            </a:endParaRPr>
          </a:p>
          <a:p>
            <a:endParaRPr lang="pl-PL" b="1" dirty="0">
              <a:solidFill>
                <a:schemeClr val="accent4">
                  <a:lumMod val="60000"/>
                  <a:lumOff val="40000"/>
                </a:schemeClr>
              </a:solidFill>
              <a:latin typeface="Segoe Print" panose="02000600000000000000" pitchFamily="2" charset="0"/>
            </a:endParaRPr>
          </a:p>
          <a:p>
            <a:endParaRPr lang="pl-PL" sz="8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Segoe Print" panose="02000600000000000000" pitchFamily="2" charset="0"/>
            </a:endParaRPr>
          </a:p>
          <a:p>
            <a:endParaRPr lang="pl-PL" sz="800" b="1" dirty="0">
              <a:solidFill>
                <a:schemeClr val="accent4">
                  <a:lumMod val="60000"/>
                  <a:lumOff val="40000"/>
                </a:schemeClr>
              </a:solidFill>
              <a:latin typeface="Segoe Print" panose="02000600000000000000" pitchFamily="2" charset="0"/>
            </a:endParaRPr>
          </a:p>
          <a:p>
            <a:endParaRPr lang="pl-PL" sz="8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Segoe Print" panose="02000600000000000000" pitchFamily="2" charset="0"/>
            </a:endParaRPr>
          </a:p>
          <a:p>
            <a:endParaRPr lang="pl-PL" sz="800" b="1" dirty="0">
              <a:solidFill>
                <a:schemeClr val="accent4">
                  <a:lumMod val="60000"/>
                  <a:lumOff val="40000"/>
                </a:schemeClr>
              </a:solidFill>
              <a:latin typeface="Segoe Print" panose="02000600000000000000" pitchFamily="2" charset="0"/>
            </a:endParaRPr>
          </a:p>
          <a:p>
            <a:endParaRPr lang="pl-PL" sz="800" b="1" dirty="0">
              <a:solidFill>
                <a:schemeClr val="accent4">
                  <a:lumMod val="60000"/>
                  <a:lumOff val="40000"/>
                </a:schemeClr>
              </a:solidFill>
              <a:latin typeface="Segoe Print" panose="020006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pl-PL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Kwalifikacja:</a:t>
            </a:r>
          </a:p>
          <a:p>
            <a:pPr>
              <a:lnSpc>
                <a:spcPct val="150000"/>
              </a:lnSpc>
            </a:pPr>
            <a:r>
              <a:rPr lang="pl-PL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MOD.03 – </a:t>
            </a:r>
            <a:r>
              <a:rPr lang="pl-PL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Projektowanie i wytwarzanie wyrobów </a:t>
            </a:r>
            <a:r>
              <a:rPr lang="pl-PL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				odzieżowych</a:t>
            </a:r>
            <a:endParaRPr lang="pl-PL" sz="28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Segoe Print" panose="02000600000000000000" pitchFamily="2" charset="0"/>
            </a:endParaRPr>
          </a:p>
          <a:p>
            <a:pPr>
              <a:lnSpc>
                <a:spcPct val="150000"/>
              </a:lnSpc>
            </a:pPr>
            <a:endParaRPr lang="pl-PL" sz="2800" b="1" dirty="0">
              <a:solidFill>
                <a:schemeClr val="accent4">
                  <a:lumMod val="60000"/>
                  <a:lumOff val="40000"/>
                </a:schemeClr>
              </a:solidFill>
              <a:latin typeface="Segoe Print" panose="02000600000000000000" pitchFamily="2" charset="0"/>
            </a:endParaRPr>
          </a:p>
          <a:p>
            <a:pPr>
              <a:lnSpc>
                <a:spcPct val="150000"/>
              </a:lnSpc>
            </a:pPr>
            <a:endParaRPr lang="pl-PL" sz="28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Segoe Print" panose="02000600000000000000" pitchFamily="2" charset="0"/>
            </a:endParaRPr>
          </a:p>
          <a:p>
            <a:pPr>
              <a:lnSpc>
                <a:spcPct val="150000"/>
              </a:lnSpc>
            </a:pPr>
            <a:endParaRPr lang="pl-PL" sz="2800" b="1" dirty="0">
              <a:solidFill>
                <a:schemeClr val="accent4">
                  <a:lumMod val="60000"/>
                  <a:lumOff val="40000"/>
                </a:schemeClr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Picture 8" descr="https://t4.ftcdn.net/jpg/01/16/71/47/240_F_116714797_HO9AGK7qedLdaD2Ht84zH8Gr460HsgQ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415" y="334135"/>
            <a:ext cx="3355930" cy="2237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553" y="3638062"/>
            <a:ext cx="1882932" cy="2816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3253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Click="0" advTm="4000">
        <p15:prstTrans prst="wind"/>
      </p:transition>
    </mc:Choice>
    <mc:Fallback xmlns="">
      <p:transition spd="slow" advClick="0" advTm="4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57200" y="377687"/>
            <a:ext cx="1108213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endParaRPr lang="pl-PL" altLang="pl-PL" sz="3600" b="1" dirty="0" smtClean="0">
              <a:solidFill>
                <a:schemeClr val="accent4">
                  <a:lumMod val="40000"/>
                  <a:lumOff val="60000"/>
                </a:schemeClr>
              </a:solidFill>
              <a:latin typeface="Segoe Print" panose="02000600000000000000" pitchFamily="2" charset="0"/>
            </a:endParaRPr>
          </a:p>
          <a:p>
            <a:pPr algn="ctr">
              <a:buClrTx/>
              <a:buFontTx/>
              <a:buNone/>
            </a:pPr>
            <a:r>
              <a:rPr lang="pl-PL" altLang="pl-PL" sz="36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Absolwent </a:t>
            </a:r>
            <a:r>
              <a:rPr lang="pl-PL" altLang="pl-PL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może podejmować pracę</a:t>
            </a:r>
          </a:p>
          <a:p>
            <a:pPr>
              <a:buClrTx/>
              <a:buFontTx/>
              <a:buNone/>
            </a:pPr>
            <a:endParaRPr lang="pl-PL" altLang="pl-PL" dirty="0" smtClean="0">
              <a:solidFill>
                <a:srgbClr val="FFFFFF"/>
              </a:solidFill>
            </a:endParaRPr>
          </a:p>
          <a:p>
            <a:pPr>
              <a:buClrTx/>
              <a:buFontTx/>
              <a:buNone/>
            </a:pPr>
            <a:endParaRPr lang="pl-PL" altLang="pl-PL" dirty="0">
              <a:solidFill>
                <a:srgbClr val="FFFFFF"/>
              </a:solidFill>
            </a:endParaRPr>
          </a:p>
          <a:p>
            <a:pPr marL="457200" indent="-457200">
              <a:lnSpc>
                <a:spcPct val="15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pl-PL" altLang="pl-PL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w zakładach przemysłu odzieżowego</a:t>
            </a:r>
          </a:p>
          <a:p>
            <a:pPr marL="457200" indent="-457200">
              <a:lnSpc>
                <a:spcPct val="15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pl-PL" altLang="pl-PL" sz="28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krojowniach </a:t>
            </a:r>
            <a:r>
              <a:rPr lang="pl-PL" altLang="pl-PL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i szwalniach </a:t>
            </a:r>
          </a:p>
          <a:p>
            <a:pPr marL="457200" indent="-457200">
              <a:lnSpc>
                <a:spcPct val="15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pl-PL" altLang="pl-PL" sz="28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zakładach </a:t>
            </a:r>
            <a:r>
              <a:rPr lang="pl-PL" altLang="pl-PL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usługowych,  w szczególności w krawiectwie </a:t>
            </a:r>
            <a:r>
              <a:rPr lang="pl-PL" altLang="pl-PL" sz="28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miarowym</a:t>
            </a:r>
            <a:endParaRPr lang="pl-PL" altLang="pl-PL" sz="2800" dirty="0">
              <a:solidFill>
                <a:schemeClr val="accent4">
                  <a:lumMod val="40000"/>
                  <a:lumOff val="60000"/>
                </a:schemeClr>
              </a:solidFill>
              <a:latin typeface="Segoe Print" panose="02000600000000000000" pitchFamily="2" charset="0"/>
            </a:endParaRPr>
          </a:p>
        </p:txBody>
      </p:sp>
      <p:pic>
        <p:nvPicPr>
          <p:cNvPr id="7170" name="Picture 2" descr="https://t4.ftcdn.net/jpg/00/52/05/07/240_F_52050717_DJT38HcqDkEE8no1qrfCRSGCuRu4fho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205" y="4249502"/>
            <a:ext cx="3664533" cy="21965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661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Click="0" advTm="4000">
        <p15:prstTrans prst="wind"/>
      </p:transition>
    </mc:Choice>
    <mc:Fallback xmlns="">
      <p:transition spd="slow" advClick="0" advTm="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04333" y="770467"/>
            <a:ext cx="10227734" cy="5786199"/>
          </a:xfrm>
          <a:prstGeom prst="rect">
            <a:avLst/>
          </a:prstGeom>
          <a:solidFill>
            <a:srgbClr val="0033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46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Technikum nr 4</a:t>
            </a:r>
          </a:p>
          <a:p>
            <a:r>
              <a:rPr lang="pl-PL" sz="24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	</a:t>
            </a:r>
            <a:r>
              <a:rPr lang="pl-PL" sz="26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Technik </a:t>
            </a:r>
            <a:r>
              <a:rPr lang="pl-PL" sz="2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żywienia i usług </a:t>
            </a:r>
            <a:r>
              <a:rPr lang="pl-PL" sz="26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gastronomicznych</a:t>
            </a:r>
          </a:p>
          <a:p>
            <a:endParaRPr lang="pl-PL" sz="2600" b="1" dirty="0" smtClean="0">
              <a:solidFill>
                <a:schemeClr val="accent4">
                  <a:lumMod val="40000"/>
                  <a:lumOff val="60000"/>
                </a:schemeClr>
              </a:solidFill>
              <a:latin typeface="Segoe Print" panose="02000600000000000000" pitchFamily="2" charset="0"/>
            </a:endParaRPr>
          </a:p>
          <a:p>
            <a:r>
              <a:rPr lang="pl-PL" sz="26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	Technik hotelarstwa</a:t>
            </a:r>
          </a:p>
          <a:p>
            <a:endParaRPr lang="pl-PL" sz="2600" b="1" dirty="0" smtClean="0">
              <a:solidFill>
                <a:schemeClr val="accent4">
                  <a:lumMod val="40000"/>
                  <a:lumOff val="60000"/>
                </a:schemeClr>
              </a:solidFill>
              <a:latin typeface="Segoe Print" panose="02000600000000000000" pitchFamily="2" charset="0"/>
            </a:endParaRPr>
          </a:p>
          <a:p>
            <a:r>
              <a:rPr lang="pl-PL" sz="26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	</a:t>
            </a:r>
            <a:r>
              <a:rPr lang="pl-PL" sz="26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technik usług kelnerskich</a:t>
            </a:r>
            <a:endParaRPr lang="pl-PL" sz="2600" b="1" dirty="0" smtClean="0">
              <a:solidFill>
                <a:schemeClr val="accent4">
                  <a:lumMod val="40000"/>
                  <a:lumOff val="60000"/>
                </a:schemeClr>
              </a:solidFill>
              <a:latin typeface="Segoe Print" panose="02000600000000000000" pitchFamily="2" charset="0"/>
            </a:endParaRPr>
          </a:p>
          <a:p>
            <a:endParaRPr lang="pl-PL" sz="2600" b="1" dirty="0" smtClean="0">
              <a:solidFill>
                <a:schemeClr val="accent4">
                  <a:lumMod val="40000"/>
                  <a:lumOff val="60000"/>
                </a:schemeClr>
              </a:solidFill>
              <a:latin typeface="Segoe Print" panose="02000600000000000000" pitchFamily="2" charset="0"/>
            </a:endParaRPr>
          </a:p>
          <a:p>
            <a:r>
              <a:rPr lang="pl-PL" sz="26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	Technik </a:t>
            </a:r>
            <a:r>
              <a:rPr lang="pl-PL" sz="26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organizacji turystyki</a:t>
            </a:r>
            <a:endParaRPr lang="pl-PL" sz="2600" b="1" dirty="0" smtClean="0">
              <a:solidFill>
                <a:schemeClr val="accent4">
                  <a:lumMod val="40000"/>
                  <a:lumOff val="60000"/>
                </a:schemeClr>
              </a:solidFill>
              <a:latin typeface="Segoe Print" panose="02000600000000000000" pitchFamily="2" charset="0"/>
            </a:endParaRPr>
          </a:p>
          <a:p>
            <a:endParaRPr lang="pl-PL" sz="2600" b="1" dirty="0" smtClean="0">
              <a:solidFill>
                <a:schemeClr val="accent4">
                  <a:lumMod val="40000"/>
                  <a:lumOff val="60000"/>
                </a:schemeClr>
              </a:solidFill>
              <a:latin typeface="Segoe Print" panose="02000600000000000000" pitchFamily="2" charset="0"/>
            </a:endParaRPr>
          </a:p>
          <a:p>
            <a:r>
              <a:rPr lang="pl-PL" sz="26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	Technik przemysłu mody</a:t>
            </a:r>
          </a:p>
          <a:p>
            <a:endParaRPr lang="pl-PL" sz="2400" dirty="0">
              <a:solidFill>
                <a:schemeClr val="bg1"/>
              </a:solidFill>
              <a:latin typeface="Segoe Print" panose="02000600000000000000" pitchFamily="2" charset="0"/>
            </a:endParaRPr>
          </a:p>
          <a:p>
            <a:endParaRPr lang="pl-PL" sz="2400" dirty="0">
              <a:latin typeface="Segoe Script" panose="030B0504020000000003" pitchFamily="66" charset="0"/>
            </a:endParaRPr>
          </a:p>
          <a:p>
            <a:endParaRPr lang="pl-PL" sz="2100" dirty="0" smtClean="0">
              <a:solidFill>
                <a:schemeClr val="bg1"/>
              </a:solidFill>
              <a:latin typeface="Segoe Script" panose="030B0504020000000003" pitchFamily="66" charset="0"/>
            </a:endParaRPr>
          </a:p>
          <a:p>
            <a:endParaRPr lang="pl-PL" sz="2100" dirty="0">
              <a:solidFill>
                <a:schemeClr val="bg1"/>
              </a:solidFill>
              <a:latin typeface="Segoe Script" panose="030B0504020000000003" pitchFamily="66" charset="0"/>
            </a:endParaRPr>
          </a:p>
        </p:txBody>
      </p:sp>
      <p:sp>
        <p:nvSpPr>
          <p:cNvPr id="3" name="Elipsa 2"/>
          <p:cNvSpPr/>
          <p:nvPr/>
        </p:nvSpPr>
        <p:spPr>
          <a:xfrm>
            <a:off x="1063180" y="1393896"/>
            <a:ext cx="616533" cy="565506"/>
          </a:xfrm>
          <a:prstGeom prst="ellipse">
            <a:avLst/>
          </a:prstGeom>
          <a:solidFill>
            <a:srgbClr val="0000FF">
              <a:alpha val="8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Elipsa 3"/>
          <p:cNvSpPr/>
          <p:nvPr/>
        </p:nvSpPr>
        <p:spPr>
          <a:xfrm>
            <a:off x="1063180" y="2131547"/>
            <a:ext cx="616533" cy="599548"/>
          </a:xfrm>
          <a:prstGeom prst="ellips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Elipsa 4"/>
          <p:cNvSpPr/>
          <p:nvPr/>
        </p:nvSpPr>
        <p:spPr>
          <a:xfrm>
            <a:off x="1063181" y="2983015"/>
            <a:ext cx="616532" cy="58858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Elipsa 5"/>
          <p:cNvSpPr/>
          <p:nvPr/>
        </p:nvSpPr>
        <p:spPr>
          <a:xfrm>
            <a:off x="1063180" y="3743745"/>
            <a:ext cx="616533" cy="567681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Elipsa 6"/>
          <p:cNvSpPr/>
          <p:nvPr/>
        </p:nvSpPr>
        <p:spPr>
          <a:xfrm>
            <a:off x="1039665" y="4451578"/>
            <a:ext cx="640048" cy="607439"/>
          </a:xfrm>
          <a:prstGeom prst="ellipse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9746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Click="0" advTm="4000">
        <p15:prstTrans prst="wind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46" y="122703"/>
            <a:ext cx="9976022" cy="6629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2788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Click="0" advTm="4000">
        <p15:prstTrans prst="wind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257695" y="733326"/>
            <a:ext cx="1161396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Technik żywienia i usług gastronomicznych </a:t>
            </a:r>
          </a:p>
          <a:p>
            <a:pPr algn="ctr"/>
            <a:endParaRPr lang="pl-PL" sz="3200" b="1" dirty="0" smtClean="0">
              <a:solidFill>
                <a:schemeClr val="accent4">
                  <a:lumMod val="40000"/>
                  <a:lumOff val="60000"/>
                </a:schemeClr>
              </a:solidFill>
              <a:latin typeface="Segoe Print" panose="02000600000000000000" pitchFamily="2" charset="0"/>
            </a:endParaRPr>
          </a:p>
          <a:p>
            <a:pPr algn="ctr"/>
            <a:endParaRPr lang="pl-PL" sz="2800" b="1" dirty="0" smtClean="0">
              <a:solidFill>
                <a:schemeClr val="accent4">
                  <a:lumMod val="40000"/>
                  <a:lumOff val="60000"/>
                </a:schemeClr>
              </a:solidFill>
              <a:latin typeface="Segoe Print" panose="020006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pl-PL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Kwalifikacje </a:t>
            </a:r>
          </a:p>
          <a:p>
            <a:pPr>
              <a:lnSpc>
                <a:spcPct val="150000"/>
              </a:lnSpc>
            </a:pPr>
            <a:r>
              <a:rPr lang="pl-PL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HGT.02</a:t>
            </a:r>
            <a:r>
              <a:rPr lang="pl-PL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 </a:t>
            </a:r>
            <a:r>
              <a:rPr lang="pl-PL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– </a:t>
            </a:r>
            <a:r>
              <a:rPr lang="pl-PL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Przygotowanie i wydawanie dań</a:t>
            </a:r>
            <a:endParaRPr lang="pl-PL" sz="2800" b="1" dirty="0" smtClean="0">
              <a:solidFill>
                <a:schemeClr val="accent4">
                  <a:lumMod val="40000"/>
                  <a:lumOff val="60000"/>
                </a:schemeClr>
              </a:solidFill>
              <a:latin typeface="Segoe Print" panose="020006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pl-PL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HGT.12 </a:t>
            </a:r>
            <a:r>
              <a:rPr lang="pl-PL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– Organizacja żywienia i usług gastronomicznych</a:t>
            </a:r>
          </a:p>
          <a:p>
            <a:pPr>
              <a:lnSpc>
                <a:spcPct val="150000"/>
              </a:lnSpc>
            </a:pPr>
            <a:endParaRPr lang="pl-PL" sz="2800" b="1" dirty="0">
              <a:solidFill>
                <a:schemeClr val="accent4">
                  <a:lumMod val="40000"/>
                  <a:lumOff val="60000"/>
                </a:schemeClr>
              </a:solidFill>
              <a:latin typeface="Segoe Script" panose="030B0504020000000003" pitchFamily="66" charset="0"/>
            </a:endParaRPr>
          </a:p>
          <a:p>
            <a:endParaRPr lang="pl-PL" sz="2800" b="1" dirty="0" smtClean="0">
              <a:solidFill>
                <a:schemeClr val="accent4">
                  <a:lumMod val="40000"/>
                  <a:lumOff val="60000"/>
                </a:schemeClr>
              </a:solidFill>
              <a:latin typeface="Segoe Script" panose="030B0504020000000003" pitchFamily="66" charset="0"/>
            </a:endParaRPr>
          </a:p>
          <a:p>
            <a:endParaRPr lang="pl-PL" sz="2800" b="1" dirty="0">
              <a:solidFill>
                <a:schemeClr val="accent4">
                  <a:lumMod val="40000"/>
                  <a:lumOff val="60000"/>
                </a:schemeClr>
              </a:solidFill>
              <a:latin typeface="Segoe Script" panose="030B0504020000000003" pitchFamily="66" charset="0"/>
            </a:endParaRPr>
          </a:p>
          <a:p>
            <a:endParaRPr lang="pl-PL" sz="2800" b="1" dirty="0">
              <a:solidFill>
                <a:schemeClr val="accent4">
                  <a:lumMod val="40000"/>
                  <a:lumOff val="60000"/>
                </a:schemeClr>
              </a:solidFill>
              <a:latin typeface="Segoe Script" panose="030B0504020000000003" pitchFamily="66" charset="0"/>
            </a:endParaRPr>
          </a:p>
        </p:txBody>
      </p:sp>
      <p:pic>
        <p:nvPicPr>
          <p:cNvPr id="8" name="Picture 8" descr="https://t4.ftcdn.net/jpg/02/33/42/61/240_F_233426160_Dw0zSFzFo7MJKzm29TlqnZMfBgUCcl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858" y="1512226"/>
            <a:ext cx="3104985" cy="18676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17" y="4288290"/>
            <a:ext cx="3378518" cy="2247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9029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Click="0" advTm="4000">
        <p15:prstTrans prst="wind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31474" y="356606"/>
            <a:ext cx="1093304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Absolwent może podjąć pracę </a:t>
            </a:r>
            <a:endParaRPr lang="pl-PL" sz="2800" b="1" dirty="0" smtClean="0">
              <a:solidFill>
                <a:schemeClr val="accent4">
                  <a:lumMod val="40000"/>
                  <a:lumOff val="60000"/>
                </a:schemeClr>
              </a:solidFill>
              <a:latin typeface="Segoe Print" panose="02000600000000000000" pitchFamily="2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altLang="pl-PL" sz="28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w zakładach gastronomicznych</a:t>
            </a:r>
            <a:r>
              <a:rPr lang="pl-PL" altLang="pl-PL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: restauracjach, barach, kawiarniach, stołówkach itp</a:t>
            </a:r>
            <a:r>
              <a:rPr lang="pl-PL" altLang="pl-PL" sz="28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.</a:t>
            </a:r>
          </a:p>
          <a:p>
            <a:pPr marL="457200" indent="-457200">
              <a:lnSpc>
                <a:spcPct val="15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pl-PL" altLang="pl-PL" sz="28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w </a:t>
            </a:r>
            <a:r>
              <a:rPr lang="pl-PL" altLang="pl-PL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instytucjach zajmujących się upowszechnianiem wiedzy o żywności,</a:t>
            </a:r>
          </a:p>
          <a:p>
            <a:pPr marL="457200" indent="-457200">
              <a:lnSpc>
                <a:spcPct val="15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pl-PL" altLang="pl-PL" sz="28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może </a:t>
            </a:r>
            <a:r>
              <a:rPr lang="pl-PL" altLang="pl-PL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także samodzielnie prowadzić działalność gospodarczą w zakresie usług cateringowych, hotelarskich  i agroturystycznych.</a:t>
            </a:r>
          </a:p>
        </p:txBody>
      </p:sp>
      <p:pic>
        <p:nvPicPr>
          <p:cNvPr id="3" name="Picture 2" descr="Kucharz, Jedzenie, Symbol, KsztaÅt, Potrawa, PodaÄ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480" y="4820479"/>
            <a:ext cx="2730851" cy="1638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2100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Click="0" advTm="4000">
        <p15:prstTrans prst="wind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05270" y="580445"/>
            <a:ext cx="1141012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Technik </a:t>
            </a:r>
            <a:r>
              <a:rPr lang="pl-PL" sz="36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hotelarstwa</a:t>
            </a:r>
            <a:endParaRPr lang="pl-PL" sz="3600" b="1" dirty="0" smtClean="0">
              <a:solidFill>
                <a:schemeClr val="accent4">
                  <a:lumMod val="40000"/>
                  <a:lumOff val="60000"/>
                </a:schemeClr>
              </a:solidFill>
              <a:latin typeface="Segoe Print" panose="02000600000000000000" pitchFamily="2" charset="0"/>
              <a:cs typeface="MV Boli" panose="02000500030200090000" pitchFamily="2" charset="0"/>
            </a:endParaRPr>
          </a:p>
          <a:p>
            <a:endParaRPr lang="pl-PL" sz="1200" b="1" dirty="0" smtClean="0">
              <a:solidFill>
                <a:schemeClr val="accent4">
                  <a:lumMod val="40000"/>
                  <a:lumOff val="60000"/>
                </a:schemeClr>
              </a:solidFill>
              <a:latin typeface="Segoe Print" panose="02000600000000000000" pitchFamily="2" charset="0"/>
              <a:cs typeface="MV Boli" panose="02000500030200090000" pitchFamily="2" charset="0"/>
            </a:endParaRPr>
          </a:p>
          <a:p>
            <a:pPr>
              <a:lnSpc>
                <a:spcPct val="150000"/>
              </a:lnSpc>
            </a:pPr>
            <a:r>
              <a:rPr lang="pl-PL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Kwalifikacje</a:t>
            </a:r>
          </a:p>
          <a:p>
            <a:pPr>
              <a:lnSpc>
                <a:spcPct val="150000"/>
              </a:lnSpc>
            </a:pPr>
            <a:r>
              <a:rPr lang="pl-PL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HGT.03</a:t>
            </a:r>
            <a:r>
              <a:rPr lang="pl-PL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</a:t>
            </a:r>
            <a:r>
              <a:rPr lang="pl-PL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– </a:t>
            </a:r>
            <a:r>
              <a:rPr lang="pl-PL" sz="3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Obsługa gości w obiekcie świadczącym</a:t>
            </a:r>
          </a:p>
          <a:p>
            <a:pPr>
              <a:lnSpc>
                <a:spcPct val="150000"/>
              </a:lnSpc>
            </a:pPr>
            <a:r>
              <a:rPr lang="pl-PL" sz="3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		usługi hotelarskie</a:t>
            </a:r>
          </a:p>
          <a:p>
            <a:pPr>
              <a:lnSpc>
                <a:spcPct val="150000"/>
              </a:lnSpc>
            </a:pPr>
            <a:r>
              <a:rPr lang="pl-PL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HGT.06 </a:t>
            </a:r>
            <a:r>
              <a:rPr lang="pl-PL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– </a:t>
            </a:r>
            <a:r>
              <a:rPr lang="pl-PL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Realizacja usług w recepcji</a:t>
            </a:r>
            <a:endParaRPr lang="pl-PL" sz="3200" b="1" dirty="0">
              <a:solidFill>
                <a:schemeClr val="accent4">
                  <a:lumMod val="40000"/>
                  <a:lumOff val="60000"/>
                </a:schemeClr>
              </a:solidFill>
              <a:latin typeface="Segoe Script" panose="030B0504020000000003" pitchFamily="66" charset="0"/>
            </a:endParaRPr>
          </a:p>
          <a:p>
            <a:endParaRPr lang="pl-PL" sz="3200" b="1" dirty="0">
              <a:solidFill>
                <a:schemeClr val="accent4">
                  <a:lumMod val="40000"/>
                  <a:lumOff val="60000"/>
                </a:schemeClr>
              </a:solidFill>
              <a:latin typeface="Segoe Script" panose="030B0504020000000003" pitchFamily="66" charset="0"/>
            </a:endParaRPr>
          </a:p>
        </p:txBody>
      </p:sp>
      <p:pic>
        <p:nvPicPr>
          <p:cNvPr id="3" name="Picture 18" descr="HÃ´tel, Ã©toiles, faÃ§ade, tourisme, entrÃ©e, normes, commer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657" y="4173449"/>
            <a:ext cx="3433155" cy="22887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72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Click="0" advTm="4000">
        <p15:prstTrans prst="wind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27382" y="298175"/>
            <a:ext cx="1156914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pl-PL" altLang="pl-PL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Absolwent może podejmować pracę</a:t>
            </a:r>
          </a:p>
          <a:p>
            <a:pPr marL="457200" indent="-457200">
              <a:lnSpc>
                <a:spcPct val="15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pl-PL" altLang="pl-PL" sz="28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w </a:t>
            </a:r>
            <a:r>
              <a:rPr lang="pl-PL" altLang="pl-PL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zakładach </a:t>
            </a:r>
            <a:r>
              <a:rPr lang="pl-PL" altLang="pl-PL" sz="28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hotelarskich, ośrodkach wypoczynkowych, zakładach </a:t>
            </a:r>
            <a:r>
              <a:rPr lang="pl-PL" altLang="pl-PL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uzdrowiskowych</a:t>
            </a:r>
          </a:p>
          <a:p>
            <a:pPr marL="457200" indent="-457200">
              <a:lnSpc>
                <a:spcPct val="15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pl-PL" altLang="pl-PL" sz="28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pensjonatach, zajazdach, kwaterach </a:t>
            </a:r>
            <a:r>
              <a:rPr lang="pl-PL" altLang="pl-PL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prywatnych</a:t>
            </a:r>
          </a:p>
          <a:p>
            <a:pPr marL="457200" indent="-457200">
              <a:lnSpc>
                <a:spcPct val="15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pl-PL" altLang="pl-PL" sz="28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może </a:t>
            </a:r>
            <a:r>
              <a:rPr lang="pl-PL" altLang="pl-PL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prowadzić własną działalność gospodarczą w zakresie usług hotelarskich</a:t>
            </a:r>
          </a:p>
        </p:txBody>
      </p:sp>
    </p:spTree>
    <p:extLst>
      <p:ext uri="{BB962C8B-B14F-4D97-AF65-F5344CB8AC3E}">
        <p14:creationId xmlns:p14="http://schemas.microsoft.com/office/powerpoint/2010/main" val="4090557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Click="0" advTm="4000">
        <p15:prstTrans prst="wind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606107" y="356905"/>
            <a:ext cx="11161643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Technik usług kelnerskich</a:t>
            </a:r>
            <a:endParaRPr lang="pl-PL" sz="3200" b="1" dirty="0" smtClean="0">
              <a:solidFill>
                <a:schemeClr val="accent4">
                  <a:lumMod val="40000"/>
                  <a:lumOff val="60000"/>
                </a:schemeClr>
              </a:solidFill>
              <a:latin typeface="Segoe Print" panose="02000600000000000000" pitchFamily="2" charset="0"/>
            </a:endParaRPr>
          </a:p>
          <a:p>
            <a:pPr algn="ctr"/>
            <a:endParaRPr lang="pl-PL" sz="2400" b="1" dirty="0" smtClean="0">
              <a:solidFill>
                <a:schemeClr val="accent4">
                  <a:lumMod val="40000"/>
                  <a:lumOff val="60000"/>
                </a:schemeClr>
              </a:solidFill>
              <a:latin typeface="Segoe Print" panose="02000600000000000000" pitchFamily="2" charset="0"/>
            </a:endParaRPr>
          </a:p>
          <a:p>
            <a:pPr algn="ctr"/>
            <a:endParaRPr lang="pl-PL" sz="3200" b="1" dirty="0" smtClean="0">
              <a:solidFill>
                <a:schemeClr val="accent4">
                  <a:lumMod val="40000"/>
                  <a:lumOff val="60000"/>
                </a:schemeClr>
              </a:solidFill>
              <a:latin typeface="Segoe Print" panose="02000600000000000000" pitchFamily="2" charset="0"/>
            </a:endParaRPr>
          </a:p>
          <a:p>
            <a:pPr algn="ctr"/>
            <a:endParaRPr lang="pl-PL" sz="2400" b="1" dirty="0">
              <a:solidFill>
                <a:schemeClr val="accent4">
                  <a:lumMod val="40000"/>
                  <a:lumOff val="60000"/>
                </a:schemeClr>
              </a:solidFill>
              <a:latin typeface="Segoe Print" panose="020006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pl-PL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Kwalifikacje:</a:t>
            </a:r>
          </a:p>
          <a:p>
            <a:pPr>
              <a:lnSpc>
                <a:spcPct val="150000"/>
              </a:lnSpc>
            </a:pPr>
            <a:r>
              <a:rPr lang="pl-PL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HGT.01 </a:t>
            </a:r>
            <a:r>
              <a:rPr lang="pl-PL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– Wykonywanie usług kelnerskich</a:t>
            </a:r>
          </a:p>
          <a:p>
            <a:pPr>
              <a:lnSpc>
                <a:spcPct val="150000"/>
              </a:lnSpc>
            </a:pPr>
            <a:r>
              <a:rPr lang="pl-PL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HGT.11 </a:t>
            </a:r>
            <a:r>
              <a:rPr lang="pl-PL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– Organizacja usług gastronomicznych</a:t>
            </a:r>
            <a:endParaRPr lang="pl-PL" sz="3200" b="1" dirty="0">
              <a:solidFill>
                <a:schemeClr val="accent4">
                  <a:lumMod val="40000"/>
                  <a:lumOff val="60000"/>
                </a:schemeClr>
              </a:solidFill>
              <a:latin typeface="Segoe Print" panose="02000600000000000000" pitchFamily="2" charset="0"/>
            </a:endParaRP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615" y="856212"/>
            <a:ext cx="2890726" cy="1920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92" y="4549828"/>
            <a:ext cx="3210532" cy="2136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9882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Click="0" advTm="4000">
        <p15:prstTrans prst="wind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62488" y="282272"/>
            <a:ext cx="11221278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pl-PL" altLang="pl-PL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Absolwent może podejmować pracę</a:t>
            </a:r>
          </a:p>
          <a:p>
            <a:pPr>
              <a:buClrTx/>
              <a:buFontTx/>
              <a:buNone/>
            </a:pPr>
            <a:endParaRPr lang="pl-PL" altLang="pl-PL" sz="1600" dirty="0">
              <a:solidFill>
                <a:schemeClr val="accent4">
                  <a:lumMod val="40000"/>
                  <a:lumOff val="60000"/>
                </a:schemeClr>
              </a:solidFill>
              <a:latin typeface="Segoe Print" panose="02000600000000000000" pitchFamily="2" charset="0"/>
              <a:cs typeface="MV Boli" panose="02000500030200090000" pitchFamily="2" charset="0"/>
            </a:endParaRPr>
          </a:p>
          <a:p>
            <a:pPr marL="457200" indent="-457200">
              <a:lnSpc>
                <a:spcPct val="15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pl-PL" altLang="pl-PL" sz="28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w </a:t>
            </a:r>
            <a:r>
              <a:rPr lang="pl-PL" altLang="pl-PL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firmach prowadzących działalność gastronomiczną </a:t>
            </a:r>
            <a:r>
              <a:rPr lang="pl-PL" altLang="pl-PL" sz="28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np. </a:t>
            </a:r>
            <a:r>
              <a:rPr lang="pl-PL" altLang="pl-PL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restauracje, kawiarnie, pensjonaty, domy wczasowe, bary, na statkach i promach pasażerskich,</a:t>
            </a:r>
          </a:p>
          <a:p>
            <a:pPr marL="457200" indent="-457200">
              <a:lnSpc>
                <a:spcPct val="15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pl-PL" altLang="pl-PL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może organizować i obsługiwać imprezy okolicznościowe i cateringowe,</a:t>
            </a:r>
          </a:p>
          <a:p>
            <a:pPr marL="457200" indent="-457200">
              <a:lnSpc>
                <a:spcPct val="15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pl-PL" altLang="pl-PL" sz="28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może </a:t>
            </a:r>
            <a:r>
              <a:rPr lang="pl-PL" altLang="pl-PL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pracować jako kelner, barman, </a:t>
            </a:r>
            <a:r>
              <a:rPr lang="pl-PL" altLang="pl-PL" sz="28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barista</a:t>
            </a:r>
            <a:endParaRPr lang="pl-PL" altLang="pl-PL" sz="2800" dirty="0">
              <a:solidFill>
                <a:schemeClr val="accent4">
                  <a:lumMod val="40000"/>
                  <a:lumOff val="60000"/>
                </a:schemeClr>
              </a:solidFill>
              <a:latin typeface="Segoe Print" panose="02000600000000000000" pitchFamily="2" charset="0"/>
              <a:cs typeface="MV Boli" panose="02000500030200090000" pitchFamily="2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79770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Click="0" advTm="4000">
        <p15:prstTrans prst="wind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291487" y="320582"/>
            <a:ext cx="11797747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Technik przemysłu </a:t>
            </a:r>
            <a:r>
              <a:rPr lang="pl-PL" sz="36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mody</a:t>
            </a:r>
            <a:endParaRPr lang="pl-PL" sz="3000" b="1" dirty="0" smtClean="0">
              <a:solidFill>
                <a:schemeClr val="accent4">
                  <a:lumMod val="40000"/>
                  <a:lumOff val="60000"/>
                </a:schemeClr>
              </a:solidFill>
              <a:latin typeface="Segoe Print" panose="02000600000000000000" pitchFamily="2" charset="0"/>
            </a:endParaRPr>
          </a:p>
          <a:p>
            <a:endParaRPr lang="pl-PL" sz="3000" b="1" dirty="0">
              <a:solidFill>
                <a:schemeClr val="accent4">
                  <a:lumMod val="40000"/>
                  <a:lumOff val="60000"/>
                </a:schemeClr>
              </a:solidFill>
              <a:latin typeface="Segoe Print" panose="02000600000000000000" pitchFamily="2" charset="0"/>
            </a:endParaRPr>
          </a:p>
          <a:p>
            <a:endParaRPr lang="pl-PL" sz="3800" b="1" dirty="0" smtClean="0">
              <a:solidFill>
                <a:schemeClr val="accent4">
                  <a:lumMod val="40000"/>
                  <a:lumOff val="60000"/>
                </a:schemeClr>
              </a:solidFill>
              <a:latin typeface="Segoe Print" panose="020006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pl-PL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Kwalifikacje:</a:t>
            </a:r>
          </a:p>
          <a:p>
            <a:pPr>
              <a:lnSpc>
                <a:spcPct val="150000"/>
              </a:lnSpc>
            </a:pPr>
            <a:r>
              <a:rPr lang="pl-PL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MOD.03 </a:t>
            </a:r>
            <a:r>
              <a:rPr lang="pl-PL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– Projektowanie i wytwarzanie wyrobów </a:t>
            </a:r>
          </a:p>
          <a:p>
            <a:pPr>
              <a:lnSpc>
                <a:spcPct val="150000"/>
              </a:lnSpc>
            </a:pPr>
            <a:r>
              <a:rPr lang="pl-PL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		odzieżowych</a:t>
            </a:r>
            <a:endParaRPr lang="pl-PL" sz="3200" b="1" dirty="0">
              <a:solidFill>
                <a:schemeClr val="accent4">
                  <a:lumMod val="40000"/>
                  <a:lumOff val="60000"/>
                </a:schemeClr>
              </a:solidFill>
              <a:latin typeface="Segoe Print" panose="020006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pl-PL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MOD.11</a:t>
            </a:r>
            <a:r>
              <a:rPr lang="pl-PL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 </a:t>
            </a:r>
            <a:r>
              <a:rPr lang="pl-PL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– Organizacja procesów wytwarzania </a:t>
            </a:r>
            <a:r>
              <a:rPr lang="pl-PL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				wyrobów odzieżowych</a:t>
            </a:r>
            <a:endParaRPr lang="pl-PL" sz="3200" b="1" dirty="0">
              <a:solidFill>
                <a:schemeClr val="accent4">
                  <a:lumMod val="40000"/>
                  <a:lumOff val="60000"/>
                </a:schemeClr>
              </a:solidFill>
              <a:latin typeface="Segoe Print" panose="02000600000000000000" pitchFamily="2" charset="0"/>
            </a:endParaRPr>
          </a:p>
          <a:p>
            <a:endParaRPr lang="pl-PL" sz="3000" b="1" dirty="0">
              <a:solidFill>
                <a:schemeClr val="accent4">
                  <a:lumMod val="40000"/>
                  <a:lumOff val="60000"/>
                </a:schemeClr>
              </a:solidFill>
              <a:latin typeface="Segoe Print" panose="02000600000000000000" pitchFamily="2" charset="0"/>
            </a:endParaRPr>
          </a:p>
        </p:txBody>
      </p:sp>
      <p:pic>
        <p:nvPicPr>
          <p:cNvPr id="7" name="Picture 6" descr="IgÅy Do Szycia, WÄtku, NaprawiÄ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765" y="812782"/>
            <a:ext cx="3163529" cy="19470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843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Click="0" advTm="4000">
        <p15:prstTrans prst="wind"/>
      </p:transition>
    </mc:Choice>
    <mc:Fallback xmlns="">
      <p:transition spd="slow" advClick="0" advTm="4000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Damaszek</Template>
  <TotalTime>1181</TotalTime>
  <Words>357</Words>
  <Application>Microsoft Office PowerPoint</Application>
  <PresentationFormat>Panoramiczny</PresentationFormat>
  <Paragraphs>124</Paragraphs>
  <Slides>20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MV Boli</vt:lpstr>
      <vt:lpstr>Segoe Print</vt:lpstr>
      <vt:lpstr>Segoe Script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ZSG</dc:title>
  <dc:creator>mój laptop</dc:creator>
  <cp:lastModifiedBy>Wicedyrektor116</cp:lastModifiedBy>
  <cp:revision>80</cp:revision>
  <dcterms:created xsi:type="dcterms:W3CDTF">2017-03-20T20:06:57Z</dcterms:created>
  <dcterms:modified xsi:type="dcterms:W3CDTF">2019-12-19T14:24:46Z</dcterms:modified>
</cp:coreProperties>
</file>